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66" r:id="rId3"/>
  </p:sldMasterIdLst>
  <p:notesMasterIdLst>
    <p:notesMasterId r:id="rId29"/>
  </p:notesMasterIdLst>
  <p:sldIdLst>
    <p:sldId id="256" r:id="rId4"/>
    <p:sldId id="257" r:id="rId5"/>
    <p:sldId id="284" r:id="rId6"/>
    <p:sldId id="875" r:id="rId7"/>
    <p:sldId id="285" r:id="rId8"/>
    <p:sldId id="259" r:id="rId9"/>
    <p:sldId id="260" r:id="rId10"/>
    <p:sldId id="864" r:id="rId11"/>
    <p:sldId id="876" r:id="rId12"/>
    <p:sldId id="269" r:id="rId13"/>
    <p:sldId id="272" r:id="rId14"/>
    <p:sldId id="273" r:id="rId15"/>
    <p:sldId id="287" r:id="rId16"/>
    <p:sldId id="274" r:id="rId17"/>
    <p:sldId id="275" r:id="rId18"/>
    <p:sldId id="277" r:id="rId19"/>
    <p:sldId id="873" r:id="rId20"/>
    <p:sldId id="874" r:id="rId21"/>
    <p:sldId id="278" r:id="rId22"/>
    <p:sldId id="872" r:id="rId23"/>
    <p:sldId id="261" r:id="rId24"/>
    <p:sldId id="264" r:id="rId25"/>
    <p:sldId id="266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181C2-0CA7-4E16-A860-9682D659D9DA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664DF-960C-490D-B2AA-303EB7CDE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2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71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153F7-10B4-8EA2-4F5D-997E34F9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95EDD-597B-F97B-EB7D-10292AB2E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0187B-FDB6-CB5E-AC02-924610636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E051A-AC56-92C1-EABB-50B5D9F15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98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0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5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4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367256"/>
            <a:ext cx="1515784" cy="9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7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4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8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5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5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73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9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4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27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5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88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21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1826" userDrawn="1">
          <p15:clr>
            <a:srgbClr val="F26B43"/>
          </p15:clr>
        </p15:guide>
        <p15:guide id="4" pos="2081" userDrawn="1">
          <p15:clr>
            <a:srgbClr val="F26B43"/>
          </p15:clr>
        </p15:guide>
        <p15:guide id="5" pos="3680" userDrawn="1">
          <p15:clr>
            <a:srgbClr val="F26B43"/>
          </p15:clr>
        </p15:guide>
        <p15:guide id="6" pos="3935" userDrawn="1">
          <p15:clr>
            <a:srgbClr val="F26B43"/>
          </p15:clr>
        </p15:guide>
        <p15:guide id="7" pos="5516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244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boxSizing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measurment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maxWidth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minWidth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overflow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activity_Overflow_Handling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responsiveImage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ResponsiveContainer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positioning.html" TargetMode="External"/><Relationship Id="rId4" Type="http://schemas.openxmlformats.org/officeDocument/2006/relationships/hyperlink" Target="demo2.html?page=overflow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ViewPortBefore.html" TargetMode="External"/><Relationship Id="rId2" Type="http://schemas.openxmlformats.org/officeDocument/2006/relationships/hyperlink" Target="ViewPortAfter.htm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mediaScreen.html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.uk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Responsive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88012"/>
            <a:ext cx="3967079" cy="863600"/>
          </a:xfrm>
        </p:spPr>
        <p:txBody>
          <a:bodyPr/>
          <a:lstStyle/>
          <a:p>
            <a:r>
              <a:rPr lang="en-GB" b="1" dirty="0"/>
              <a:t>Objectives</a:t>
            </a:r>
            <a:r>
              <a:rPr lang="en-GB" dirty="0"/>
              <a:t>: </a:t>
            </a:r>
            <a:br>
              <a:rPr lang="en-GB" dirty="0"/>
            </a:br>
            <a:endParaRPr lang="en-GB" dirty="0"/>
          </a:p>
          <a:p>
            <a:r>
              <a:rPr lang="en-GB" dirty="0"/>
              <a:t>By the end of this session, you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Understand responsive design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 key CSS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 mobile-friendly layouts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00C2F4E-8442-41C7-FECF-E0E6CCDF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6" y="2554439"/>
            <a:ext cx="6244854" cy="30462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CSS Box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Elements have</a:t>
            </a:r>
            <a:r>
              <a:rPr sz="2400" dirty="0"/>
              <a:t>: Content </a:t>
            </a:r>
            <a:r>
              <a:rPr lang="en-GB" sz="2400" dirty="0"/>
              <a:t>→ </a:t>
            </a:r>
            <a:r>
              <a:rPr sz="2400" dirty="0"/>
              <a:t>Padding </a:t>
            </a:r>
            <a:r>
              <a:rPr lang="en-GB" sz="2400" dirty="0"/>
              <a:t>→ </a:t>
            </a:r>
            <a:r>
              <a:rPr sz="2400" dirty="0"/>
              <a:t>Border </a:t>
            </a:r>
            <a:r>
              <a:rPr lang="en-GB" sz="2400" dirty="0"/>
              <a:t>→ </a:t>
            </a:r>
            <a:r>
              <a:rPr sz="2400" dirty="0"/>
              <a:t>Margin</a:t>
            </a:r>
          </a:p>
          <a:p>
            <a:r>
              <a:rPr sz="2400" b="1" dirty="0"/>
              <a:t>Total size</a:t>
            </a:r>
            <a:r>
              <a:rPr sz="2400" dirty="0"/>
              <a:t> = Conte</a:t>
            </a:r>
            <a:r>
              <a:rPr lang="en-GB" sz="2400" dirty="0" err="1"/>
              <a:t>nt</a:t>
            </a:r>
            <a:r>
              <a:rPr sz="2400" dirty="0"/>
              <a:t> + Padding + Border + Margin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5EDB624-2ECE-B88A-6E9C-241EA4BE9411}"/>
              </a:ext>
            </a:extLst>
          </p:cNvPr>
          <p:cNvSpPr/>
          <p:nvPr/>
        </p:nvSpPr>
        <p:spPr>
          <a:xfrm>
            <a:off x="7204279" y="4767213"/>
            <a:ext cx="1828800" cy="981173"/>
          </a:xfrm>
          <a:prstGeom prst="wedgeRoundRectCallout">
            <a:avLst>
              <a:gd name="adj1" fmla="val -58901"/>
              <a:gd name="adj2" fmla="val 167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added for padding </a:t>
            </a:r>
            <a:br>
              <a:rPr lang="en-GB" sz="1600" b="1" dirty="0"/>
            </a:br>
            <a:r>
              <a:rPr lang="en-GB" sz="1600" b="1" dirty="0"/>
              <a:t>(top &amp; bottom)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C70A2A6-A39A-60B6-F836-3E5448FD712E}"/>
              </a:ext>
            </a:extLst>
          </p:cNvPr>
          <p:cNvSpPr/>
          <p:nvPr/>
        </p:nvSpPr>
        <p:spPr>
          <a:xfrm>
            <a:off x="1711038" y="4873336"/>
            <a:ext cx="1828800" cy="674158"/>
          </a:xfrm>
          <a:prstGeom prst="wedgeRoundRectCallout">
            <a:avLst>
              <a:gd name="adj1" fmla="val -24810"/>
              <a:gd name="adj2" fmla="val -652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Height is maintained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18833-6D79-4DC4-DD2E-185501269D20}"/>
              </a:ext>
            </a:extLst>
          </p:cNvPr>
          <p:cNvSpPr txBox="1"/>
          <p:nvPr/>
        </p:nvSpPr>
        <p:spPr>
          <a:xfrm>
            <a:off x="1139535" y="288819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border-box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F3E8C-FE70-7E3C-0D3C-E28DC8AFD5E2}"/>
              </a:ext>
            </a:extLst>
          </p:cNvPr>
          <p:cNvSpPr txBox="1"/>
          <p:nvPr/>
        </p:nvSpPr>
        <p:spPr>
          <a:xfrm>
            <a:off x="1059873" y="5973725"/>
            <a:ext cx="586047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Makes width and height include padding and border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A6EB7-8B44-DA5C-236D-D9A29D56AFDA}"/>
              </a:ext>
            </a:extLst>
          </p:cNvPr>
          <p:cNvSpPr/>
          <p:nvPr/>
        </p:nvSpPr>
        <p:spPr>
          <a:xfrm>
            <a:off x="7949045" y="6373835"/>
            <a:ext cx="935182" cy="380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Fluid Units - </a:t>
            </a:r>
            <a:r>
              <a:rPr dirty="0"/>
              <a:t>Absolute vs 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Absolute: </a:t>
            </a:r>
            <a:r>
              <a:rPr sz="2000" dirty="0" err="1"/>
              <a:t>px</a:t>
            </a:r>
            <a:r>
              <a:rPr sz="2000" dirty="0"/>
              <a:t>, cm</a:t>
            </a:r>
          </a:p>
          <a:p>
            <a:r>
              <a:rPr sz="2000" dirty="0"/>
              <a:t>Relative: %, </a:t>
            </a:r>
            <a:r>
              <a:rPr sz="2000" dirty="0" err="1"/>
              <a:t>vw</a:t>
            </a:r>
            <a:r>
              <a:rPr sz="2000" dirty="0"/>
              <a:t>, </a:t>
            </a:r>
            <a:r>
              <a:rPr sz="2000" dirty="0" err="1"/>
              <a:t>vh</a:t>
            </a:r>
            <a:r>
              <a:rPr sz="2000" dirty="0"/>
              <a:t>, </a:t>
            </a:r>
            <a:r>
              <a:rPr sz="2000" dirty="0" err="1"/>
              <a:t>em</a:t>
            </a:r>
            <a:endParaRPr sz="2000" dirty="0"/>
          </a:p>
          <a:p>
            <a:r>
              <a:rPr sz="2000" dirty="0"/>
              <a:t>Use relative units </a:t>
            </a:r>
            <a:br>
              <a:rPr lang="en-GB" sz="2000" dirty="0"/>
            </a:br>
            <a:r>
              <a:rPr sz="2000" dirty="0"/>
              <a:t>for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F5C1D-3727-D6A0-E533-F535B087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2" y="1608320"/>
            <a:ext cx="5080455" cy="402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F2EC0-27D7-97D1-5088-C593A8440217}"/>
              </a:ext>
            </a:extLst>
          </p:cNvPr>
          <p:cNvSpPr txBox="1"/>
          <p:nvPr/>
        </p:nvSpPr>
        <p:spPr>
          <a:xfrm>
            <a:off x="176651" y="3723142"/>
            <a:ext cx="475764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90vh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30%"&gt;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height:90vh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50px"&gt;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50px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10em"&gt;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10em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MMMMMMMMMM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20mm"&gt;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20mm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8cm"&gt;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8cm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height:80vh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70vh"&gt;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height:70vh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60vh"&gt;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height:60vh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height:50vh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CFCCC27A-EDCB-2EC8-F92E-7F6BCC738617}"/>
              </a:ext>
            </a:extLst>
          </p:cNvPr>
          <p:cNvSpPr/>
          <p:nvPr/>
        </p:nvSpPr>
        <p:spPr>
          <a:xfrm>
            <a:off x="7803575" y="5943600"/>
            <a:ext cx="883227" cy="496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max-width vs 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width</a:t>
            </a:r>
            <a:r>
              <a:rPr sz="2000" dirty="0"/>
              <a:t>: fixed size</a:t>
            </a:r>
          </a:p>
          <a:p>
            <a:r>
              <a:rPr sz="2000" b="1" dirty="0"/>
              <a:t>max-width</a:t>
            </a:r>
            <a:r>
              <a:rPr sz="2000" dirty="0"/>
              <a:t>: sets a max size but allows shrinking</a:t>
            </a:r>
          </a:p>
          <a:p>
            <a:r>
              <a:rPr sz="2000" dirty="0"/>
              <a:t>Recommended: max-width +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A9AD9-2680-F92C-C367-F0CF675A1EEC}"/>
              </a:ext>
            </a:extLst>
          </p:cNvPr>
          <p:cNvSpPr txBox="1"/>
          <p:nvPr/>
        </p:nvSpPr>
        <p:spPr>
          <a:xfrm>
            <a:off x="675409" y="3696599"/>
            <a:ext cx="8156122" cy="7386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This box will stretch to fill the space, but never go wider than 400px.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17E30-0C6A-6D2B-E47A-428DAD8FC55F}"/>
              </a:ext>
            </a:extLst>
          </p:cNvPr>
          <p:cNvSpPr txBox="1"/>
          <p:nvPr/>
        </p:nvSpPr>
        <p:spPr>
          <a:xfrm>
            <a:off x="5970580" y="2610383"/>
            <a:ext cx="287134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3D932-D9A6-66F9-CE6F-1B5A9A34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3" y="4662697"/>
            <a:ext cx="4809460" cy="10695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8EA0B-62F2-1306-0846-5B5A39D9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06" y="4611849"/>
            <a:ext cx="3279127" cy="131165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8F3E394-C1D4-FFAE-3A59-7D19FFF3DBA6}"/>
              </a:ext>
            </a:extLst>
          </p:cNvPr>
          <p:cNvSpPr/>
          <p:nvPr/>
        </p:nvSpPr>
        <p:spPr>
          <a:xfrm>
            <a:off x="598215" y="5800468"/>
            <a:ext cx="3558151" cy="166805"/>
          </a:xfrm>
          <a:prstGeom prst="wedgeRoundRectCallout">
            <a:avLst>
              <a:gd name="adj1" fmla="val -21554"/>
              <a:gd name="adj2" fmla="val -7949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400px</a:t>
            </a:r>
            <a:endParaRPr lang="en-GB" sz="1600" b="1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E42C2EC-DF0F-82D8-8473-E123126F3139}"/>
              </a:ext>
            </a:extLst>
          </p:cNvPr>
          <p:cNvSpPr/>
          <p:nvPr/>
        </p:nvSpPr>
        <p:spPr>
          <a:xfrm>
            <a:off x="6190354" y="6055611"/>
            <a:ext cx="1259928" cy="365973"/>
          </a:xfrm>
          <a:prstGeom prst="wedgeRoundRectCallout">
            <a:avLst>
              <a:gd name="adj1" fmla="val -31824"/>
              <a:gd name="adj2" fmla="val -6898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Does shrink!</a:t>
            </a:r>
            <a:endParaRPr lang="en-GB" sz="1600" b="1" dirty="0"/>
          </a:p>
        </p:txBody>
      </p:sp>
      <p:sp>
        <p:nvSpPr>
          <p:cNvPr id="7" name="Oval 6">
            <a:hlinkClick r:id="rId4" action="ppaction://hlinkfile"/>
            <a:extLst>
              <a:ext uri="{FF2B5EF4-FFF2-40B4-BE49-F238E27FC236}">
                <a16:creationId xmlns:a16="http://schemas.microsoft.com/office/drawing/2014/main" id="{709D2D39-5CFB-9F00-40AF-2841D01A4C90}"/>
              </a:ext>
            </a:extLst>
          </p:cNvPr>
          <p:cNvSpPr/>
          <p:nvPr/>
        </p:nvSpPr>
        <p:spPr>
          <a:xfrm>
            <a:off x="7948304" y="6185098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9C5C-F3F8-584F-D1FB-0AD6BB4B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1C73-3E9D-6AEF-238D-85213504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</a:t>
            </a:r>
            <a:r>
              <a:rPr lang="en-GB" dirty="0"/>
              <a:t>in</a:t>
            </a:r>
            <a:r>
              <a:rPr dirty="0"/>
              <a:t>-width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4779-E33A-2B7B-4255-965F12F6F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m</a:t>
            </a:r>
            <a:r>
              <a:rPr lang="en-GB" sz="2000" b="1" dirty="0"/>
              <a:t>in</a:t>
            </a:r>
            <a:r>
              <a:rPr sz="2000" b="1" dirty="0"/>
              <a:t>-width</a:t>
            </a:r>
            <a:r>
              <a:rPr sz="2000" dirty="0"/>
              <a:t>: sets a m</a:t>
            </a:r>
            <a:r>
              <a:rPr lang="en-GB" sz="2000" dirty="0"/>
              <a:t>in</a:t>
            </a:r>
            <a:r>
              <a:rPr sz="2000" dirty="0"/>
              <a:t> size </a:t>
            </a:r>
            <a:r>
              <a:rPr sz="2000" dirty="0" err="1"/>
              <a:t>bu</a:t>
            </a:r>
            <a:r>
              <a:rPr lang="en-GB" sz="2000" dirty="0"/>
              <a:t>t</a:t>
            </a:r>
            <a:r>
              <a:rPr sz="2000" dirty="0"/>
              <a:t> </a:t>
            </a:r>
            <a:r>
              <a:rPr lang="en-GB" sz="2000" dirty="0"/>
              <a:t>does NOT </a:t>
            </a:r>
            <a:r>
              <a:rPr sz="2000" dirty="0"/>
              <a:t>allow shrinking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CDFC7-8D53-14A5-DD27-38E719030CE7}"/>
              </a:ext>
            </a:extLst>
          </p:cNvPr>
          <p:cNvSpPr txBox="1"/>
          <p:nvPr/>
        </p:nvSpPr>
        <p:spPr>
          <a:xfrm>
            <a:off x="207818" y="3343948"/>
            <a:ext cx="8821882" cy="7078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This box will stretch to fill the space, but never get less than 400px when display shrinks.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72C2F-5437-E04B-E2FB-E10AC60AD2F7}"/>
              </a:ext>
            </a:extLst>
          </p:cNvPr>
          <p:cNvSpPr txBox="1"/>
          <p:nvPr/>
        </p:nvSpPr>
        <p:spPr>
          <a:xfrm>
            <a:off x="5252770" y="2207277"/>
            <a:ext cx="287134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min-width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F1855-D29F-6BE5-694C-16D36116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228954"/>
            <a:ext cx="7344800" cy="102884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62586-41DB-C39C-9587-024D53C8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0" y="5510318"/>
            <a:ext cx="5982535" cy="11145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378C44B-5F65-8339-554E-073EAA81C602}"/>
              </a:ext>
            </a:extLst>
          </p:cNvPr>
          <p:cNvSpPr/>
          <p:nvPr/>
        </p:nvSpPr>
        <p:spPr>
          <a:xfrm>
            <a:off x="7011237" y="6089085"/>
            <a:ext cx="875465" cy="435089"/>
          </a:xfrm>
          <a:prstGeom prst="wedgeRoundRectCallout">
            <a:avLst>
              <a:gd name="adj1" fmla="val -62636"/>
              <a:gd name="adj2" fmla="val -59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Does not shrink!</a:t>
            </a:r>
            <a:endParaRPr lang="en-GB" sz="1400" b="1" dirty="0"/>
          </a:p>
        </p:txBody>
      </p:sp>
      <p:sp>
        <p:nvSpPr>
          <p:cNvPr id="8" name="Oval 7">
            <a:hlinkClick r:id="rId4" action="ppaction://hlinkfile"/>
            <a:extLst>
              <a:ext uri="{FF2B5EF4-FFF2-40B4-BE49-F238E27FC236}">
                <a16:creationId xmlns:a16="http://schemas.microsoft.com/office/drawing/2014/main" id="{0CF5A43E-AB24-3EEF-2209-D37F1AEE463B}"/>
              </a:ext>
            </a:extLst>
          </p:cNvPr>
          <p:cNvSpPr/>
          <p:nvPr/>
        </p:nvSpPr>
        <p:spPr>
          <a:xfrm>
            <a:off x="8124118" y="6170477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03586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visible: </a:t>
            </a:r>
            <a:r>
              <a:rPr lang="en-GB" sz="2000" dirty="0"/>
              <a:t>		</a:t>
            </a:r>
            <a:r>
              <a:rPr sz="2000" dirty="0"/>
              <a:t>default</a:t>
            </a:r>
          </a:p>
          <a:p>
            <a:r>
              <a:rPr sz="2000" b="1" dirty="0"/>
              <a:t>hidden: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clips content</a:t>
            </a:r>
          </a:p>
          <a:p>
            <a:r>
              <a:rPr sz="2000" b="1" dirty="0"/>
              <a:t>scroll: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</a:t>
            </a:r>
          </a:p>
          <a:p>
            <a:r>
              <a:rPr sz="2000" b="1" dirty="0"/>
              <a:t>auto: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 if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BE519-610C-E092-96AA-D529CFF9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3" y="3324003"/>
            <a:ext cx="4576738" cy="248962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B915A-4635-0CC9-5EF2-4B9FB65C4C60}"/>
              </a:ext>
            </a:extLst>
          </p:cNvPr>
          <p:cNvSpPr txBox="1"/>
          <p:nvPr/>
        </p:nvSpPr>
        <p:spPr>
          <a:xfrm>
            <a:off x="5226628" y="3689515"/>
            <a:ext cx="26808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#box1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hidden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#box3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b="1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3590071-8DC2-42C9-BB1B-2A381B51FE81}"/>
              </a:ext>
            </a:extLst>
          </p:cNvPr>
          <p:cNvSpPr/>
          <p:nvPr/>
        </p:nvSpPr>
        <p:spPr>
          <a:xfrm>
            <a:off x="4987639" y="39069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EAB2964-ABBA-906C-0E56-127CEBE63295}"/>
              </a:ext>
            </a:extLst>
          </p:cNvPr>
          <p:cNvSpPr/>
          <p:nvPr/>
        </p:nvSpPr>
        <p:spPr>
          <a:xfrm>
            <a:off x="5025738" y="469323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0AE53280-128D-E06C-1140-9E3344B08366}"/>
              </a:ext>
            </a:extLst>
          </p:cNvPr>
          <p:cNvSpPr/>
          <p:nvPr/>
        </p:nvSpPr>
        <p:spPr>
          <a:xfrm>
            <a:off x="5036129" y="54794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B41E9-D1ED-DE82-548F-AB98995BFEBA}"/>
              </a:ext>
            </a:extLst>
          </p:cNvPr>
          <p:cNvSpPr txBox="1"/>
          <p:nvPr/>
        </p:nvSpPr>
        <p:spPr>
          <a:xfrm>
            <a:off x="7232073" y="2583623"/>
            <a:ext cx="1694888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b="1" dirty="0"/>
              <a:t>All </a:t>
            </a:r>
            <a:r>
              <a:rPr lang="en-GB" b="1" dirty="0" err="1"/>
              <a:t>divs</a:t>
            </a:r>
            <a:r>
              <a:rPr lang="en-GB" b="1" dirty="0"/>
              <a:t> contain</a:t>
            </a:r>
            <a:r>
              <a:rPr lang="en-GB" dirty="0"/>
              <a:t>:</a:t>
            </a:r>
            <a:br>
              <a:rPr lang="en-GB" dirty="0"/>
            </a:br>
            <a:r>
              <a:rPr lang="en-GB" sz="1400" dirty="0"/>
              <a:t>AAAAA</a:t>
            </a:r>
            <a:br>
              <a:rPr lang="en-GB" sz="1400" dirty="0"/>
            </a:br>
            <a:r>
              <a:rPr lang="en-GB" sz="1400" dirty="0"/>
              <a:t>BBBBB</a:t>
            </a:r>
          </a:p>
          <a:p>
            <a:r>
              <a:rPr lang="en-GB" sz="1400" dirty="0"/>
              <a:t>CCCCC</a:t>
            </a:r>
          </a:p>
        </p:txBody>
      </p:sp>
      <p:sp>
        <p:nvSpPr>
          <p:cNvPr id="9" name="Oval 8">
            <a:hlinkClick r:id="rId3" action="ppaction://hlinkfile"/>
            <a:extLst>
              <a:ext uri="{FF2B5EF4-FFF2-40B4-BE49-F238E27FC236}">
                <a16:creationId xmlns:a16="http://schemas.microsoft.com/office/drawing/2014/main" id="{EC46C47F-82A5-E22E-95F4-1592C618D681}"/>
              </a:ext>
            </a:extLst>
          </p:cNvPr>
          <p:cNvSpPr/>
          <p:nvPr/>
        </p:nvSpPr>
        <p:spPr>
          <a:xfrm>
            <a:off x="8124118" y="6217389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Overflow Handling</a:t>
            </a:r>
            <a:r>
              <a:rPr lang="en-GB" dirty="0"/>
              <a:t> example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Objective: </a:t>
            </a:r>
            <a:r>
              <a:rPr sz="2000" dirty="0"/>
              <a:t>Fix an overflowing image inside a container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To fix the problem, add the following to image's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C5DB2-2F67-9A6D-D2ED-D4FA3FDEF545}"/>
              </a:ext>
            </a:extLst>
          </p:cNvPr>
          <p:cNvSpPr txBox="1"/>
          <p:nvPr/>
        </p:nvSpPr>
        <p:spPr>
          <a:xfrm>
            <a:off x="306534" y="2217897"/>
            <a:ext cx="8530935" cy="64633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200" dirty="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="https://www.qa.com/media/upsnyqs4/wb3-1079587192.jpg?width=900"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="students image"&gt;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42B6D-C4C9-C750-3504-4A0144A9EB5A}"/>
              </a:ext>
            </a:extLst>
          </p:cNvPr>
          <p:cNvSpPr txBox="1"/>
          <p:nvPr/>
        </p:nvSpPr>
        <p:spPr>
          <a:xfrm>
            <a:off x="306532" y="3066758"/>
            <a:ext cx="4572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or hidden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64B9B-41F0-E3A4-318F-7A16D7E1AF0C}"/>
              </a:ext>
            </a:extLst>
          </p:cNvPr>
          <p:cNvSpPr txBox="1"/>
          <p:nvPr/>
        </p:nvSpPr>
        <p:spPr>
          <a:xfrm>
            <a:off x="6514036" y="5610282"/>
            <a:ext cx="2254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C7BF64-DD1D-818F-703A-2812DB2D382C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Ensures images scale with their container.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162D7-A0EE-AFB0-266E-BB74C5CB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9" y="2150711"/>
            <a:ext cx="3978924" cy="34127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8EF8C-56D2-0F49-FDC4-FA07F2D89CE8}"/>
              </a:ext>
            </a:extLst>
          </p:cNvPr>
          <p:cNvSpPr txBox="1"/>
          <p:nvPr/>
        </p:nvSpPr>
        <p:spPr>
          <a:xfrm>
            <a:off x="5302297" y="4474007"/>
            <a:ext cx="30861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4E9D1-2CFF-D18A-C696-7503E778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97" y="2150709"/>
            <a:ext cx="3004536" cy="214073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2B2A849-AEEF-05F2-A2DF-28388D576F7F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4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D13B-A0DD-1458-69E8-295A30A8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Lazy-loading images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2105-89AE-31AD-05AC-848CC095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delays loading images until they are needed for performance</a:t>
            </a:r>
          </a:p>
          <a:p>
            <a:pPr lvl="1"/>
            <a:r>
              <a:rPr lang="en-GB" sz="2000" dirty="0"/>
              <a:t>typically, when they are about to enter the user's viewport</a:t>
            </a:r>
          </a:p>
          <a:p>
            <a:pPr lvl="1"/>
            <a:r>
              <a:rPr lang="en-GB" sz="2000" dirty="0"/>
              <a:t>For new browsers 2019,20+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Use code for older browse (view the next slide)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4D562-2711-A4AA-0DEA-B50D57736CB5}"/>
              </a:ext>
            </a:extLst>
          </p:cNvPr>
          <p:cNvSpPr txBox="1"/>
          <p:nvPr/>
        </p:nvSpPr>
        <p:spPr>
          <a:xfrm>
            <a:off x="891644" y="3090446"/>
            <a:ext cx="80133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loading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 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09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D32A7-E586-E5A4-3BC6-E5DD01AA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9438-99A6-A36E-424C-1287BE85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Lazy-loading images for older browsers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6EF1F-F585-9AB3-9852-A2F786E2D333}"/>
              </a:ext>
            </a:extLst>
          </p:cNvPr>
          <p:cNvSpPr txBox="1"/>
          <p:nvPr/>
        </p:nvSpPr>
        <p:spPr>
          <a:xfrm>
            <a:off x="644239" y="1503260"/>
            <a:ext cx="78555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team"&gt;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8F68C-6FE1-5400-7257-1139B035CCEB}"/>
              </a:ext>
            </a:extLst>
          </p:cNvPr>
          <p:cNvSpPr txBox="1"/>
          <p:nvPr/>
        </p:nvSpPr>
        <p:spPr>
          <a:xfrm>
            <a:off x="166257" y="2211849"/>
            <a:ext cx="8811491" cy="427809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document.addEventListener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DOMContentLoaded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() =&gt; {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lazyImages = document.</a:t>
            </a:r>
            <a:r>
              <a:rPr lang="fr-FR" sz="1600" b="1">
                <a:solidFill>
                  <a:srgbClr val="000000"/>
                </a:solidFill>
                <a:latin typeface="Consolas" panose="020B0609020204030204" pitchFamily="49" charset="0"/>
              </a:rPr>
              <a:t>querySelectorAll(</a:t>
            </a:r>
            <a:r>
              <a:rPr lang="fr-FR" sz="1600" b="1">
                <a:solidFill>
                  <a:srgbClr val="A31515"/>
                </a:solidFill>
                <a:latin typeface="Consolas" panose="020B0609020204030204" pitchFamily="49" charset="0"/>
              </a:rPr>
              <a:t>".lazy</a:t>
            </a:r>
            <a:r>
              <a:rPr lang="fr-FR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detect when an element enters or leaves the viewport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observer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IntersectionObserver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((entries,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entries.forEach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(entry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entry.isIntersecting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entry.target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img.dataset.src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img.classList.remove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"lazy"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stop loading again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obs.unobserve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lazyImages.forEach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observer.observe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41460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775"/>
            <a:ext cx="8229600" cy="4525963"/>
          </a:xfrm>
        </p:spPr>
        <p:txBody>
          <a:bodyPr>
            <a:normAutofit/>
          </a:bodyPr>
          <a:lstStyle/>
          <a:p>
            <a:r>
              <a:rPr sz="2000" dirty="0"/>
              <a:t>Use container classes with % or </a:t>
            </a:r>
            <a:r>
              <a:rPr sz="2000" dirty="0" err="1"/>
              <a:t>vw</a:t>
            </a:r>
            <a:r>
              <a:rPr sz="2000" dirty="0"/>
              <a:t> widths</a:t>
            </a:r>
          </a:p>
          <a:p>
            <a:r>
              <a:rPr sz="2000" dirty="0"/>
              <a:t>Combine with padding/margin for spacing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18625-F232-ABB2-1921-86D24304CE5C}"/>
              </a:ext>
            </a:extLst>
          </p:cNvPr>
          <p:cNvSpPr txBox="1"/>
          <p:nvPr/>
        </p:nvSpPr>
        <p:spPr>
          <a:xfrm>
            <a:off x="228599" y="2285503"/>
            <a:ext cx="4572000" cy="28931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500px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centre contents*/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lightgrey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25rem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1.5 times container 							font size*/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749C7-02CC-6A77-AFCF-CCBC479D1788}"/>
              </a:ext>
            </a:extLst>
          </p:cNvPr>
          <p:cNvSpPr txBox="1"/>
          <p:nvPr/>
        </p:nvSpPr>
        <p:spPr>
          <a:xfrm>
            <a:off x="228599" y="5251342"/>
            <a:ext cx="7460674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Responsive Container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This container is centred and has a max width. On smaller screens, it adjusts to fit the screen size, making it responsive.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4F3F6E-1DAF-6958-A434-60C69EEA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2" y="2641878"/>
            <a:ext cx="3990313" cy="15742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4A22DD9-4DA4-43D7-B168-BAD4C4268256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What is Responsive Design?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Responsive design ensures web content adapts to different screen sizes and orientations using flexible layouts and media queries.</a:t>
            </a:r>
          </a:p>
          <a:p>
            <a:endParaRPr lang="en-GB" sz="2000" dirty="0"/>
          </a:p>
          <a:p>
            <a:pPr>
              <a:buNone/>
            </a:pPr>
            <a:r>
              <a:rPr lang="en-GB" sz="2000" b="1" dirty="0"/>
              <a:t>Why does it matter?</a:t>
            </a:r>
          </a:p>
          <a:p>
            <a:r>
              <a:rPr lang="en-GB" sz="2000" dirty="0"/>
              <a:t>📱 Mobile-first usage trend</a:t>
            </a:r>
          </a:p>
          <a:p>
            <a:r>
              <a:rPr lang="en-GB" sz="2000" dirty="0"/>
              <a:t>🚀 Better performance and SEO</a:t>
            </a:r>
          </a:p>
          <a:p>
            <a:r>
              <a:rPr lang="en-GB" sz="2000" dirty="0"/>
              <a:t>👍 Improved accessibility and UX</a:t>
            </a:r>
          </a:p>
          <a:p>
            <a:pPr>
              <a:buNone/>
            </a:pPr>
            <a:endParaRPr lang="en-GB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- positioning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57" y="1570742"/>
            <a:ext cx="8637179" cy="3716516"/>
          </a:xfrm>
        </p:spPr>
        <p:txBody>
          <a:bodyPr/>
          <a:lstStyle/>
          <a:p>
            <a:pPr marL="137160">
              <a:spcBef>
                <a:spcPts val="0"/>
              </a:spcBef>
            </a:pPr>
            <a:r>
              <a:rPr lang="en-GB" sz="18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position	</a:t>
            </a:r>
            <a:r>
              <a:rPr lang="en-GB" sz="1800" dirty="0">
                <a:latin typeface="Calibri" panose="020F0502020204030204" pitchFamily="34" charset="0"/>
              </a:rPr>
              <a:t>default, static, absolute, sticky …</a:t>
            </a:r>
          </a:p>
          <a:p>
            <a:pPr marL="137160">
              <a:spcBef>
                <a:spcPts val="0"/>
              </a:spcBef>
            </a:pPr>
            <a:endParaRPr lang="en-GB" sz="18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39E3A-F8B9-49CC-15B5-32480B216AB1}"/>
              </a:ext>
            </a:extLst>
          </p:cNvPr>
          <p:cNvSpPr txBox="1"/>
          <p:nvPr/>
        </p:nvSpPr>
        <p:spPr>
          <a:xfrm>
            <a:off x="457202" y="2059049"/>
            <a:ext cx="3044537" cy="452431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groove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black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40px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orange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9B65F-C3DB-23BB-BCB6-B5C7C66EF2B4}"/>
              </a:ext>
            </a:extLst>
          </p:cNvPr>
          <p:cNvSpPr txBox="1"/>
          <p:nvPr/>
        </p:nvSpPr>
        <p:spPr>
          <a:xfrm>
            <a:off x="3311415" y="5365104"/>
            <a:ext cx="2521173" cy="120032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bottom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80px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A3A520-5825-07CF-9C1C-EA05FF22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48" y="1751213"/>
            <a:ext cx="3822688" cy="37217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3AB572-EC5D-636F-B4FC-ED58368B09A6}"/>
              </a:ext>
            </a:extLst>
          </p:cNvPr>
          <p:cNvCxnSpPr>
            <a:cxnSpLocks/>
          </p:cNvCxnSpPr>
          <p:nvPr/>
        </p:nvCxnSpPr>
        <p:spPr>
          <a:xfrm>
            <a:off x="7803573" y="4686302"/>
            <a:ext cx="0" cy="831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51D20-7760-8AC2-1F18-F4C9E3DD711A}"/>
              </a:ext>
            </a:extLst>
          </p:cNvPr>
          <p:cNvSpPr txBox="1"/>
          <p:nvPr/>
        </p:nvSpPr>
        <p:spPr>
          <a:xfrm>
            <a:off x="7439895" y="496685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200</a:t>
            </a:r>
            <a:endParaRPr lang="en-GB" sz="1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41D22-FC2B-568C-EB62-5D0886CA4B70}"/>
              </a:ext>
            </a:extLst>
          </p:cNvPr>
          <p:cNvCxnSpPr>
            <a:cxnSpLocks/>
          </p:cNvCxnSpPr>
          <p:nvPr/>
        </p:nvCxnSpPr>
        <p:spPr>
          <a:xfrm>
            <a:off x="8229600" y="4364182"/>
            <a:ext cx="5299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6AF361-0E54-000D-3A50-DC1CADF725EF}"/>
              </a:ext>
            </a:extLst>
          </p:cNvPr>
          <p:cNvSpPr txBox="1"/>
          <p:nvPr/>
        </p:nvSpPr>
        <p:spPr>
          <a:xfrm>
            <a:off x="8246926" y="435032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80</a:t>
            </a:r>
            <a:endParaRPr lang="en-GB" sz="1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62557-DF8C-9637-ED02-C7123127FE22}"/>
              </a:ext>
            </a:extLst>
          </p:cNvPr>
          <p:cNvCxnSpPr>
            <a:cxnSpLocks/>
          </p:cNvCxnSpPr>
          <p:nvPr/>
        </p:nvCxnSpPr>
        <p:spPr>
          <a:xfrm>
            <a:off x="4964492" y="3113807"/>
            <a:ext cx="2991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868911-6B50-B89B-F425-DC83ED68AC02}"/>
              </a:ext>
            </a:extLst>
          </p:cNvPr>
          <p:cNvSpPr txBox="1"/>
          <p:nvPr/>
        </p:nvSpPr>
        <p:spPr>
          <a:xfrm>
            <a:off x="4980716" y="30999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40</a:t>
            </a:r>
            <a:endParaRPr lang="en-GB" sz="1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96B395-338F-7FA6-B288-CA35956F1BA1}"/>
              </a:ext>
            </a:extLst>
          </p:cNvPr>
          <p:cNvCxnSpPr>
            <a:cxnSpLocks/>
          </p:cNvCxnSpPr>
          <p:nvPr/>
        </p:nvCxnSpPr>
        <p:spPr>
          <a:xfrm>
            <a:off x="5919353" y="2574869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D47315-D148-1526-E8D6-A544546AA2FD}"/>
              </a:ext>
            </a:extLst>
          </p:cNvPr>
          <p:cNvSpPr txBox="1"/>
          <p:nvPr/>
        </p:nvSpPr>
        <p:spPr>
          <a:xfrm>
            <a:off x="5597239" y="254230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</a:t>
            </a:r>
            <a:endParaRPr lang="en-GB" sz="14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B6677D-067F-82B5-DCFB-EDD760813148}"/>
              </a:ext>
            </a:extLst>
          </p:cNvPr>
          <p:cNvCxnSpPr>
            <a:cxnSpLocks/>
          </p:cNvCxnSpPr>
          <p:nvPr/>
        </p:nvCxnSpPr>
        <p:spPr>
          <a:xfrm>
            <a:off x="8364680" y="2434933"/>
            <a:ext cx="3290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4B7E6F-F3C6-55BF-813E-0072415D4A46}"/>
              </a:ext>
            </a:extLst>
          </p:cNvPr>
          <p:cNvSpPr txBox="1"/>
          <p:nvPr/>
        </p:nvSpPr>
        <p:spPr>
          <a:xfrm>
            <a:off x="8391149" y="242107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50</a:t>
            </a:r>
            <a:endParaRPr lang="en-GB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D1B8C3-6BEF-0B73-2B55-D23A04DDF1AA}"/>
              </a:ext>
            </a:extLst>
          </p:cNvPr>
          <p:cNvSpPr txBox="1"/>
          <p:nvPr/>
        </p:nvSpPr>
        <p:spPr>
          <a:xfrm>
            <a:off x="7360234" y="18322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30</a:t>
            </a:r>
            <a:endParaRPr lang="en-GB" sz="1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8151C0-3AF5-5F84-C879-2884A6F30542}"/>
              </a:ext>
            </a:extLst>
          </p:cNvPr>
          <p:cNvCxnSpPr>
            <a:cxnSpLocks/>
          </p:cNvCxnSpPr>
          <p:nvPr/>
        </p:nvCxnSpPr>
        <p:spPr>
          <a:xfrm>
            <a:off x="7734300" y="1885604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FD948DE0-AD2F-5CD2-9496-F211750E1CE0}"/>
              </a:ext>
            </a:extLst>
          </p:cNvPr>
          <p:cNvSpPr/>
          <p:nvPr/>
        </p:nvSpPr>
        <p:spPr>
          <a:xfrm>
            <a:off x="3834247" y="3612102"/>
            <a:ext cx="969005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container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C8BBBE25-0366-E566-AFAC-FC6317569BE8}"/>
              </a:ext>
            </a:extLst>
          </p:cNvPr>
          <p:cNvSpPr/>
          <p:nvPr/>
        </p:nvSpPr>
        <p:spPr>
          <a:xfrm>
            <a:off x="4207153" y="4495804"/>
            <a:ext cx="639146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page</a:t>
            </a:r>
          </a:p>
        </p:txBody>
      </p:sp>
      <p:sp>
        <p:nvSpPr>
          <p:cNvPr id="2" name="Oval 1">
            <a:hlinkClick r:id="rId4" action="ppaction://hlinkfile"/>
            <a:extLst>
              <a:ext uri="{FF2B5EF4-FFF2-40B4-BE49-F238E27FC236}">
                <a16:creationId xmlns:a16="http://schemas.microsoft.com/office/drawing/2014/main" id="{B42B1246-AC34-DD34-3EBB-301DA4F2DB67}"/>
              </a:ext>
            </a:extLst>
          </p:cNvPr>
          <p:cNvSpPr/>
          <p:nvPr/>
        </p:nvSpPr>
        <p:spPr>
          <a:xfrm>
            <a:off x="8211049" y="6291183"/>
            <a:ext cx="764467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hlinkClick r:id="rId5" action="ppaction://hlinkfile"/>
              </a:rPr>
              <a:t>View</a:t>
            </a:r>
            <a:endParaRPr lang="en-GB" sz="1050" b="1" dirty="0"/>
          </a:p>
        </p:txBody>
      </p:sp>
    </p:spTree>
    <p:extLst>
      <p:ext uri="{BB962C8B-B14F-4D97-AF65-F5344CB8AC3E}">
        <p14:creationId xmlns:p14="http://schemas.microsoft.com/office/powerpoint/2010/main" val="414142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The Viewport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The viewport is the visible area of a web page on a device.</a:t>
            </a:r>
          </a:p>
          <a:p>
            <a:pPr lvl="1"/>
            <a:r>
              <a:rPr lang="en-GB" sz="2000" dirty="0"/>
              <a:t>Affects how CSS media queries are interpreted.</a:t>
            </a:r>
            <a:br>
              <a:rPr lang="en-GB" sz="2000" dirty="0"/>
            </a:br>
            <a:endParaRPr lang="en-GB" sz="2400" dirty="0"/>
          </a:p>
          <a:p>
            <a:r>
              <a:rPr lang="en-GB" sz="2400" dirty="0"/>
              <a:t>Use Viewport Meta tag</a:t>
            </a:r>
          </a:p>
          <a:p>
            <a:pPr lvl="1"/>
            <a:r>
              <a:rPr lang="en-GB" sz="2000" dirty="0"/>
              <a:t>Ensures the layout scales properly on different devices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Avoid setting fixed width/height in pixels</a:t>
            </a:r>
          </a:p>
          <a:p>
            <a:r>
              <a:rPr lang="en-GB" sz="2400" dirty="0"/>
              <a:t>Test your layout for different devices</a:t>
            </a:r>
          </a:p>
          <a:p>
            <a:pPr marL="0" indent="0">
              <a:buNone/>
            </a:pPr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0622-1985-84EA-6FBB-4BC366372998}"/>
              </a:ext>
            </a:extLst>
          </p:cNvPr>
          <p:cNvSpPr txBox="1"/>
          <p:nvPr/>
        </p:nvSpPr>
        <p:spPr>
          <a:xfrm>
            <a:off x="457200" y="3830685"/>
            <a:ext cx="82296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DD37C1C8-6210-229D-F1D3-82D8D455C0FA}"/>
              </a:ext>
            </a:extLst>
          </p:cNvPr>
          <p:cNvSpPr/>
          <p:nvPr/>
        </p:nvSpPr>
        <p:spPr>
          <a:xfrm>
            <a:off x="8119731" y="6280748"/>
            <a:ext cx="886593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/>
              <a:t>After</a:t>
            </a:r>
          </a:p>
        </p:txBody>
      </p:sp>
      <p:sp>
        <p:nvSpPr>
          <p:cNvPr id="7" name="Oval 6">
            <a:hlinkClick r:id="rId3" action="ppaction://hlinkfile"/>
            <a:extLst>
              <a:ext uri="{FF2B5EF4-FFF2-40B4-BE49-F238E27FC236}">
                <a16:creationId xmlns:a16="http://schemas.microsoft.com/office/drawing/2014/main" id="{AD983BAD-1204-3D67-3C37-A7B81D2E0E17}"/>
              </a:ext>
            </a:extLst>
          </p:cNvPr>
          <p:cNvSpPr/>
          <p:nvPr/>
        </p:nvSpPr>
        <p:spPr>
          <a:xfrm>
            <a:off x="7057296" y="6280748"/>
            <a:ext cx="886593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5372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are Media Queries?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</a:t>
            </a:r>
            <a:r>
              <a:rPr sz="2000" dirty="0"/>
              <a:t>ppl</a:t>
            </a:r>
            <a:r>
              <a:rPr lang="en-GB" sz="2000" dirty="0"/>
              <a:t>y</a:t>
            </a:r>
            <a:r>
              <a:rPr sz="2000" dirty="0"/>
              <a:t> CSS rules based on device characteristics </a:t>
            </a:r>
            <a:endParaRPr lang="en-GB" sz="2000" dirty="0"/>
          </a:p>
          <a:p>
            <a:pPr lvl="1"/>
            <a:r>
              <a:rPr sz="1600" dirty="0"/>
              <a:t>like screen width, height, resolution,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077E4-B995-9D9F-783E-B889460E10E5}"/>
              </a:ext>
            </a:extLst>
          </p:cNvPr>
          <p:cNvSpPr txBox="1"/>
          <p:nvPr/>
        </p:nvSpPr>
        <p:spPr>
          <a:xfrm>
            <a:off x="290950" y="2784133"/>
            <a:ext cx="8562109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6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Common Breakpoints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320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phones</a:t>
            </a:r>
          </a:p>
          <a:p>
            <a:r>
              <a:rPr sz="2000" dirty="0"/>
              <a:t>480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phones</a:t>
            </a:r>
          </a:p>
          <a:p>
            <a:r>
              <a:rPr sz="2000" dirty="0"/>
              <a:t>768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tablets</a:t>
            </a:r>
          </a:p>
          <a:p>
            <a:r>
              <a:rPr sz="2000" dirty="0"/>
              <a:t>1024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laptops</a:t>
            </a:r>
          </a:p>
          <a:p>
            <a:r>
              <a:rPr sz="2000" dirty="0"/>
              <a:t>1200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+ </a:t>
            </a:r>
            <a:r>
              <a:rPr lang="en-GB" sz="2000" dirty="0"/>
              <a:t>		</a:t>
            </a:r>
            <a:r>
              <a:rPr sz="2000" dirty="0"/>
              <a:t>desktops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67F9D-5C5A-5F87-7F72-0D5DA2D2763C}"/>
              </a:ext>
            </a:extLst>
          </p:cNvPr>
          <p:cNvSpPr txBox="1"/>
          <p:nvPr/>
        </p:nvSpPr>
        <p:spPr>
          <a:xfrm>
            <a:off x="574097" y="3636720"/>
            <a:ext cx="6021531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480px)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418A8D-AB75-8E61-B61D-519E2A3475F4}"/>
              </a:ext>
            </a:extLst>
          </p:cNvPr>
          <p:cNvSpPr/>
          <p:nvPr/>
        </p:nvSpPr>
        <p:spPr>
          <a:xfrm>
            <a:off x="6109849" y="5554763"/>
            <a:ext cx="1808018" cy="571400"/>
          </a:xfrm>
          <a:prstGeom prst="wedgeRoundRectCallout">
            <a:avLst>
              <a:gd name="adj1" fmla="val -59339"/>
              <a:gd name="adj2" fmla="val -156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Group breakpoints logically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7626AC22-FE0D-069E-ACF5-ABFDBE8B928F}"/>
              </a:ext>
            </a:extLst>
          </p:cNvPr>
          <p:cNvSpPr/>
          <p:nvPr/>
        </p:nvSpPr>
        <p:spPr>
          <a:xfrm>
            <a:off x="8052955" y="6345934"/>
            <a:ext cx="914400" cy="3591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86788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sz="2000" dirty="0"/>
              <a:t>Convert a fixed-width layout into a responsive one using media queries, flex, and grid.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93820"/>
            <a:ext cx="3967079" cy="2441863"/>
          </a:xfrm>
        </p:spPr>
        <p:txBody>
          <a:bodyPr>
            <a:normAutofit/>
          </a:bodyPr>
          <a:lstStyle/>
          <a:p>
            <a:r>
              <a:rPr lang="en-GB" sz="2000" dirty="0"/>
              <a:t>In this session, you learned about the following key </a:t>
            </a:r>
            <a:r>
              <a:rPr sz="2000" dirty="0"/>
              <a:t>concepts: </a:t>
            </a:r>
            <a:endParaRPr lang="en-GB" sz="2000" dirty="0"/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viewport,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media queries,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box model</a:t>
            </a:r>
          </a:p>
          <a:p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4265-67FF-C8C7-6A09-D423C5D2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2ACB-8A0D-8A1C-7288-42EDE9A5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Why</a:t>
            </a:r>
            <a:r>
              <a:rPr lang="en-GB" dirty="0"/>
              <a:t> we like </a:t>
            </a:r>
            <a:r>
              <a:rPr dirty="0"/>
              <a:t>Responsive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C118-AB54-F9FF-182F-D50E94C6E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000" b="1" dirty="0"/>
              <a:t>People love Responsive sites like the </a:t>
            </a:r>
            <a:r>
              <a:rPr lang="en-GB" sz="2000" b="1" dirty="0">
                <a:hlinkClick r:id="rId2"/>
              </a:rPr>
              <a:t>BBC</a:t>
            </a:r>
            <a:r>
              <a:rPr lang="en-GB" sz="2000" b="1" dirty="0"/>
              <a:t> because:</a:t>
            </a:r>
            <a:br>
              <a:rPr lang="en-GB" sz="2000" b="1" dirty="0"/>
            </a:br>
            <a:endParaRPr lang="en-GB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📱 Adapts layout</a:t>
            </a:r>
            <a:r>
              <a:rPr lang="en-GB" sz="2000" dirty="0"/>
              <a:t> </a:t>
            </a:r>
            <a:r>
              <a:rPr lang="en-GB" sz="2000" b="1" dirty="0"/>
              <a:t>💻</a:t>
            </a: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across phones, tablets, and desktops.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📈 Scales images and text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gracefully with readable font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🗺️ Responsive navigation menu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hamburger menu on smaller screens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🥇 Content priority shifts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sidebars drop below or disappear on mobile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☝🏻Touch-friendly elements</a:t>
            </a:r>
            <a:r>
              <a:rPr lang="en-GB" sz="2000" dirty="0"/>
              <a:t> on mobile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tap targets are large enough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🧏🏻‍♀️ Improves accessibility</a:t>
            </a:r>
          </a:p>
        </p:txBody>
      </p:sp>
    </p:spTree>
    <p:extLst>
      <p:ext uri="{BB962C8B-B14F-4D97-AF65-F5344CB8AC3E}">
        <p14:creationId xmlns:p14="http://schemas.microsoft.com/office/powerpoint/2010/main" val="58231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21DE-2C3C-9039-DC52-985C1D182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0886-4579-137C-D525-273B181D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E9C3A-79D2-A6F4-263E-3CAC58009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03655"/>
              </p:ext>
            </p:extLst>
          </p:nvPr>
        </p:nvGraphicFramePr>
        <p:xfrm>
          <a:off x="318653" y="1600200"/>
          <a:ext cx="8544791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2692">
                  <a:extLst>
                    <a:ext uri="{9D8B030D-6E8A-4147-A177-3AD203B41FA5}">
                      <a16:colId xmlns:a16="http://schemas.microsoft.com/office/drawing/2014/main" val="3482650815"/>
                    </a:ext>
                  </a:extLst>
                </a:gridCol>
                <a:gridCol w="5372099">
                  <a:extLst>
                    <a:ext uri="{9D8B030D-6E8A-4147-A177-3AD203B41FA5}">
                      <a16:colId xmlns:a16="http://schemas.microsoft.com/office/drawing/2014/main" val="2963332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💻 </a:t>
                      </a:r>
                      <a:r>
                        <a:rPr lang="en-GB" sz="1800" b="1" dirty="0"/>
                        <a:t> No fluid layout</a:t>
                      </a:r>
                      <a:r>
                        <a:rPr lang="en-GB" sz="1800" dirty="0"/>
                        <a:t>: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Using fixed widths that don't adapt to screen size. Works well just on desktops!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7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br>
                        <a:rPr lang="en-GB" sz="1100" b="1" dirty="0"/>
                      </a:br>
                      <a:r>
                        <a:rPr lang="en-GB" sz="2800" b="1" dirty="0"/>
                        <a:t>📵 </a:t>
                      </a:r>
                      <a:r>
                        <a:rPr lang="en-GB" sz="1800" b="1" dirty="0"/>
                        <a:t>Poor mobile experience: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Elements don't scale or stack properly. 	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Unusable on phones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73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2400" b="1" dirty="0"/>
                        <a:t>🛣️ </a:t>
                      </a:r>
                      <a:r>
                        <a:rPr lang="en-GB" sz="1800" b="1" dirty="0"/>
                        <a:t> No consistent navigation: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Menus and content jump around 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instead of stacking up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84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2800" b="1" dirty="0"/>
                        <a:t>👁️ </a:t>
                      </a:r>
                      <a:r>
                        <a:rPr lang="en-GB" sz="1800" b="1" dirty="0"/>
                        <a:t>Visuals: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Too many visual elements 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without hierarchy or flexibility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7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7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BDC3-3F6A-02F9-3809-48AF8EB2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D991-8DB8-9223-52B4-E08BD364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A970A-7DCC-4FEB-EC99-B5507F74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GB" sz="2000" b="1" dirty="0"/>
              <a:t>Here are few signs  👎🏻</a:t>
            </a:r>
          </a:p>
          <a:p>
            <a:pPr>
              <a:buNone/>
            </a:pPr>
            <a:endParaRPr lang="en-GB" sz="2000" b="1" dirty="0"/>
          </a:p>
          <a:p>
            <a:r>
              <a:rPr lang="en-GB" sz="2000" b="1" dirty="0"/>
              <a:t>🚨 Common Mobile UX Nightmares</a:t>
            </a:r>
            <a:endParaRPr lang="en-GB" sz="2000" dirty="0"/>
          </a:p>
          <a:p>
            <a:r>
              <a:rPr lang="en-GB" sz="2000" dirty="0"/>
              <a:t>📜 </a:t>
            </a:r>
            <a:r>
              <a:rPr lang="en-GB" sz="2000" b="1" dirty="0"/>
              <a:t>Endless horizontal scrolling</a:t>
            </a:r>
            <a:r>
              <a:rPr lang="en-GB" sz="2000" dirty="0"/>
              <a:t> on mobile</a:t>
            </a:r>
          </a:p>
          <a:p>
            <a:r>
              <a:rPr lang="en-GB" sz="2000" dirty="0"/>
              <a:t>✂️ </a:t>
            </a:r>
            <a:r>
              <a:rPr lang="en-GB" sz="2000" b="1" dirty="0"/>
              <a:t>Text and images cut off</a:t>
            </a:r>
            <a:r>
              <a:rPr lang="en-GB" sz="2000" dirty="0"/>
              <a:t> — or worse, </a:t>
            </a:r>
            <a:r>
              <a:rPr lang="en-GB" sz="2000" b="1" dirty="0"/>
              <a:t>overlapping</a:t>
            </a:r>
            <a:endParaRPr lang="en-GB" sz="2000" dirty="0"/>
          </a:p>
          <a:p>
            <a:r>
              <a:rPr lang="en-GB" sz="2000" dirty="0"/>
              <a:t>🫴 </a:t>
            </a:r>
            <a:r>
              <a:rPr lang="en-GB" sz="2000" b="1" dirty="0"/>
              <a:t>Tiny links and buttons</a:t>
            </a:r>
            <a:r>
              <a:rPr lang="en-GB" sz="2000" dirty="0"/>
              <a:t> that are impossible to tap</a:t>
            </a:r>
          </a:p>
          <a:p>
            <a:r>
              <a:rPr lang="en-GB" sz="2000" dirty="0"/>
              <a:t>🍔 </a:t>
            </a:r>
            <a:r>
              <a:rPr lang="en-GB" sz="2000" b="1" dirty="0"/>
              <a:t>Missing or broken mobile menu</a:t>
            </a:r>
            <a:endParaRPr lang="en-GB" sz="2000" dirty="0"/>
          </a:p>
          <a:p>
            <a:r>
              <a:rPr lang="en-GB" sz="2000" dirty="0"/>
              <a:t>🔍 </a:t>
            </a:r>
            <a:r>
              <a:rPr lang="en-GB" sz="2000" b="1" dirty="0"/>
              <a:t>Font sizes that don’t scale</a:t>
            </a:r>
            <a:r>
              <a:rPr lang="en-GB" sz="2000" dirty="0"/>
              <a:t> — users forced to zoom</a:t>
            </a:r>
          </a:p>
          <a:p>
            <a:r>
              <a:rPr lang="en-GB" sz="2000" dirty="0"/>
              <a:t>🖼️ </a:t>
            </a:r>
            <a:r>
              <a:rPr lang="en-GB" sz="2000" b="1" dirty="0"/>
              <a:t>Oversized images dominating the screen</a:t>
            </a:r>
            <a:endParaRPr lang="en-GB" sz="2000" dirty="0"/>
          </a:p>
          <a:p>
            <a:pPr>
              <a:buNone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52513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Responsive </a:t>
            </a:r>
            <a:r>
              <a:rPr dirty="0">
                <a:solidFill>
                  <a:srgbClr val="0070C0"/>
                </a:solidFill>
              </a:rPr>
              <a:t>vs</a:t>
            </a:r>
            <a:r>
              <a:rPr dirty="0"/>
              <a:t> Adaptive </a:t>
            </a:r>
            <a:r>
              <a:rPr dirty="0">
                <a:solidFill>
                  <a:srgbClr val="0070C0"/>
                </a:solidFill>
              </a:rPr>
              <a:t>vs</a:t>
            </a:r>
            <a:r>
              <a:rPr dirty="0"/>
              <a:t> Fluid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Responsive</a:t>
            </a:r>
            <a:r>
              <a:rPr sz="2400" dirty="0"/>
              <a:t>: </a:t>
            </a:r>
            <a:r>
              <a:rPr lang="en-GB" sz="2400" dirty="0"/>
              <a:t>	</a:t>
            </a:r>
            <a:r>
              <a:rPr lang="en-GB" sz="2000" b="1" dirty="0"/>
              <a:t>A single </a:t>
            </a:r>
            <a:r>
              <a:rPr sz="2000" b="1" dirty="0"/>
              <a:t>flexible layout</a:t>
            </a:r>
            <a:endParaRPr lang="en-GB" sz="2400" b="1" dirty="0"/>
          </a:p>
          <a:p>
            <a:pPr lvl="1"/>
            <a:r>
              <a:rPr lang="en-GB" sz="1800" dirty="0"/>
              <a:t>Layout adjusts based on screen size using: </a:t>
            </a:r>
            <a:br>
              <a:rPr lang="en-GB" sz="1800" dirty="0"/>
            </a:br>
            <a:r>
              <a:rPr lang="en-GB" sz="1800" dirty="0"/>
              <a:t>flexible grids, and relative units. Uses Media queries</a:t>
            </a:r>
            <a:br>
              <a:rPr lang="en-GB" sz="1800" dirty="0"/>
            </a:br>
            <a:endParaRPr lang="en-GB" sz="1800" dirty="0"/>
          </a:p>
          <a:p>
            <a:r>
              <a:rPr lang="en-GB" sz="2400" b="1" dirty="0"/>
              <a:t>Fluid</a:t>
            </a:r>
            <a:r>
              <a:rPr sz="2400" dirty="0"/>
              <a:t>:</a:t>
            </a:r>
            <a:r>
              <a:rPr lang="en-GB" sz="2400" dirty="0"/>
              <a:t>			</a:t>
            </a:r>
            <a:r>
              <a:rPr lang="en-GB" sz="1800" b="1" dirty="0"/>
              <a:t>Uses relative units like %  </a:t>
            </a:r>
            <a:r>
              <a:rPr lang="en-GB" sz="1800" b="1" dirty="0">
                <a:solidFill>
                  <a:schemeClr val="accent6">
                    <a:lumMod val="50000"/>
                  </a:schemeClr>
                </a:solidFill>
              </a:rPr>
              <a:t>- no media queries needed</a:t>
            </a:r>
            <a:r>
              <a:rPr lang="en-GB" sz="2400" dirty="0"/>
              <a:t>	</a:t>
            </a:r>
            <a:endParaRPr lang="en-GB" sz="1800" dirty="0"/>
          </a:p>
          <a:p>
            <a:pPr lvl="1"/>
            <a:r>
              <a:rPr lang="en-GB" sz="1800" dirty="0"/>
              <a:t>Layout uses </a:t>
            </a:r>
            <a:r>
              <a:rPr lang="en-GB" sz="1800" b="1" dirty="0"/>
              <a:t>%-based widths</a:t>
            </a:r>
            <a:r>
              <a:rPr lang="en-GB" sz="1800" dirty="0"/>
              <a:t> instead of fixed pixel values</a:t>
            </a:r>
          </a:p>
          <a:p>
            <a:pPr lvl="1"/>
            <a:r>
              <a:rPr lang="en-GB" sz="1800" dirty="0"/>
              <a:t>It stretches or shrinks based on the screen width</a:t>
            </a:r>
            <a:br>
              <a:rPr lang="en-GB" sz="1800" dirty="0"/>
            </a:br>
            <a:endParaRPr sz="2000" dirty="0"/>
          </a:p>
          <a:p>
            <a:r>
              <a:rPr lang="en-GB" sz="2400" b="1" dirty="0"/>
              <a:t>Adaptive</a:t>
            </a:r>
            <a:r>
              <a:rPr sz="2400" dirty="0"/>
              <a:t>: </a:t>
            </a:r>
            <a:r>
              <a:rPr lang="en-GB" sz="2400" dirty="0"/>
              <a:t>		</a:t>
            </a:r>
            <a:r>
              <a:rPr lang="en-GB" sz="1800" b="1" dirty="0"/>
              <a:t>Multiple fixed layouts designed for specific screen sizes</a:t>
            </a:r>
            <a:r>
              <a:rPr lang="en-GB" sz="2400" b="1" dirty="0"/>
              <a:t> </a:t>
            </a:r>
          </a:p>
          <a:p>
            <a:pPr lvl="1"/>
            <a:r>
              <a:rPr lang="en-GB" sz="1800" dirty="0"/>
              <a:t>Custom experience for each screen size. (e.g., </a:t>
            </a:r>
            <a:r>
              <a:rPr lang="en-GB" sz="1800" dirty="0">
                <a:solidFill>
                  <a:schemeClr val="accent6">
                    <a:lumMod val="50000"/>
                  </a:schemeClr>
                </a:solidFill>
              </a:rPr>
              <a:t>320px, 768px, 1024px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More effort to create  </a:t>
            </a:r>
            <a:r>
              <a:rPr lang="en-GB" sz="2000" dirty="0"/>
              <a:t>	</a:t>
            </a:r>
            <a:endParaRPr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Test your design using </a:t>
            </a:r>
            <a:r>
              <a:rPr dirty="0"/>
              <a:t>Mobile Emulator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Open Dev</a:t>
            </a:r>
            <a:r>
              <a:rPr lang="en-GB" sz="2400" dirty="0"/>
              <a:t> tools				</a:t>
            </a:r>
            <a:r>
              <a:rPr lang="en-GB" sz="1800" dirty="0"/>
              <a:t>e.g. </a:t>
            </a:r>
            <a:r>
              <a:rPr sz="1800" dirty="0"/>
              <a:t>in Chrome </a:t>
            </a:r>
            <a:r>
              <a:rPr sz="1600" dirty="0"/>
              <a:t>(F12 or Ctrl</a:t>
            </a:r>
            <a:r>
              <a:rPr lang="en-GB" sz="1600" dirty="0"/>
              <a:t>-</a:t>
            </a:r>
            <a:r>
              <a:rPr sz="1600" dirty="0"/>
              <a:t>Shift</a:t>
            </a:r>
            <a:r>
              <a:rPr lang="en-GB" sz="1600" dirty="0"/>
              <a:t> </a:t>
            </a:r>
            <a:r>
              <a:rPr sz="1600" dirty="0"/>
              <a:t>+</a:t>
            </a:r>
            <a:r>
              <a:rPr lang="en-GB" sz="1600" dirty="0"/>
              <a:t> </a:t>
            </a:r>
            <a:r>
              <a:rPr sz="1600" dirty="0"/>
              <a:t>I)</a:t>
            </a:r>
            <a:r>
              <a:rPr sz="1800" dirty="0"/>
              <a:t> </a:t>
            </a:r>
            <a:endParaRPr lang="en-GB" sz="1800" dirty="0"/>
          </a:p>
          <a:p>
            <a:r>
              <a:rPr sz="2400" dirty="0"/>
              <a:t>Toggle Device Toolbar</a:t>
            </a:r>
            <a:endParaRPr lang="en-GB" sz="2400" dirty="0"/>
          </a:p>
          <a:p>
            <a:r>
              <a:rPr sz="2400" dirty="0"/>
              <a:t>Test different devices.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550C6-11B9-E484-0EF5-A326C1A2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60" y="2452447"/>
            <a:ext cx="3896269" cy="81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038B0-61F1-09CF-463D-BBD0EFBBA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4" y="3339057"/>
            <a:ext cx="5571182" cy="366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D4001FE-508B-515B-8AF5-89474BCE4B88}"/>
              </a:ext>
            </a:extLst>
          </p:cNvPr>
          <p:cNvSpPr/>
          <p:nvPr/>
        </p:nvSpPr>
        <p:spPr>
          <a:xfrm>
            <a:off x="4551218" y="2234046"/>
            <a:ext cx="207818" cy="235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7D1FC-B4E8-254D-8E9B-3EB7C280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3" y="3863185"/>
            <a:ext cx="1868199" cy="272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don't reveal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their content type or purpose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&gt;, 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 define their content by name</a:t>
            </a:r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Subject matter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	for navigation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The main article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	side tag for extra info/ads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Other semantic elements: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figcaption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  	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 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DE3D08-91B4-4D8A-A314-0BD6C7D1FCF9}"/>
              </a:ext>
            </a:extLst>
          </p:cNvPr>
          <p:cNvGrpSpPr/>
          <p:nvPr/>
        </p:nvGrpSpPr>
        <p:grpSpPr>
          <a:xfrm>
            <a:off x="5794347" y="3275960"/>
            <a:ext cx="3067409" cy="2503025"/>
            <a:chOff x="7750855" y="2913321"/>
            <a:chExt cx="3576366" cy="31541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3D3E8E-A617-4873-9764-E82E3A6881EA}"/>
                </a:ext>
              </a:extLst>
            </p:cNvPr>
            <p:cNvSpPr/>
            <p:nvPr/>
          </p:nvSpPr>
          <p:spPr>
            <a:xfrm>
              <a:off x="7751135" y="2913321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&lt;header&gt;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794B-22AB-40BB-9C3C-C104A1E04DB2}"/>
                </a:ext>
              </a:extLst>
            </p:cNvPr>
            <p:cNvSpPr/>
            <p:nvPr/>
          </p:nvSpPr>
          <p:spPr>
            <a:xfrm>
              <a:off x="7751134" y="5551770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&lt;footer&gt;</a:t>
              </a:r>
              <a:endParaRPr lang="en-GB" sz="135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C58BF5-5DE0-491D-B66F-C9F73CD7B5E5}"/>
                </a:ext>
              </a:extLst>
            </p:cNvPr>
            <p:cNvSpPr/>
            <p:nvPr/>
          </p:nvSpPr>
          <p:spPr>
            <a:xfrm>
              <a:off x="7751135" y="3456159"/>
              <a:ext cx="3572539" cy="51567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&lt;nav&gt;</a:t>
              </a:r>
              <a:endParaRPr lang="en-GB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414062-4EE3-466F-BE5F-41897146D9F3}"/>
                </a:ext>
              </a:extLst>
            </p:cNvPr>
            <p:cNvSpPr/>
            <p:nvPr/>
          </p:nvSpPr>
          <p:spPr>
            <a:xfrm>
              <a:off x="7751133" y="4011404"/>
              <a:ext cx="2381418" cy="74134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&lt;section&gt;</a:t>
              </a:r>
              <a:endParaRPr lang="en-GB" sz="135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8BD728-0840-4B5C-BF21-6F223734E022}"/>
                </a:ext>
              </a:extLst>
            </p:cNvPr>
            <p:cNvSpPr/>
            <p:nvPr/>
          </p:nvSpPr>
          <p:spPr>
            <a:xfrm>
              <a:off x="7750855" y="4787110"/>
              <a:ext cx="2381974" cy="74134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&lt;article&gt;</a:t>
              </a:r>
              <a:endParaRPr lang="en-GB" sz="13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B01C6-F1C9-46A3-A0D4-D70695E70C83}"/>
                </a:ext>
              </a:extLst>
            </p:cNvPr>
            <p:cNvSpPr/>
            <p:nvPr/>
          </p:nvSpPr>
          <p:spPr>
            <a:xfrm>
              <a:off x="10132829" y="4011404"/>
              <a:ext cx="1194392" cy="15170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&lt;aside&gt;</a:t>
              </a:r>
              <a:endParaRPr lang="en-GB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134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DAA09-F989-412E-8377-43322F7B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A4C87-751A-715D-ACA2-F080D0503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few techniques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4FF05093-2C9D-9103-7547-A653FD06C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5940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1868</Words>
  <Application>Microsoft Office PowerPoint</Application>
  <PresentationFormat>On-screen Show (4:3)</PresentationFormat>
  <Paragraphs>334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Consolas</vt:lpstr>
      <vt:lpstr>Cover Slides - Business/Marketing</vt:lpstr>
      <vt:lpstr>Office Theme</vt:lpstr>
      <vt:lpstr>Cover Slides - Tech</vt:lpstr>
      <vt:lpstr>Responsive Design</vt:lpstr>
      <vt:lpstr>What is Responsive Design?</vt:lpstr>
      <vt:lpstr>Why we like Responsive Design?</vt:lpstr>
      <vt:lpstr>Signs of a non-responsive design?</vt:lpstr>
      <vt:lpstr>Signs of a non-responsive design?</vt:lpstr>
      <vt:lpstr>Responsive vs Adaptive vs Fluid</vt:lpstr>
      <vt:lpstr>Test your design using Mobile Emulator</vt:lpstr>
      <vt:lpstr>Semantic controls</vt:lpstr>
      <vt:lpstr>A few techniques</vt:lpstr>
      <vt:lpstr>CSS Box Model</vt:lpstr>
      <vt:lpstr>Fluid Units - Absolute vs Relative</vt:lpstr>
      <vt:lpstr>max-width vs width</vt:lpstr>
      <vt:lpstr>min-width</vt:lpstr>
      <vt:lpstr>Overflow Control</vt:lpstr>
      <vt:lpstr>Overflow Handling example</vt:lpstr>
      <vt:lpstr>Responsive Images</vt:lpstr>
      <vt:lpstr>Lazy-loading images</vt:lpstr>
      <vt:lpstr>Lazy-loading images for older browsers</vt:lpstr>
      <vt:lpstr>Responsive Containers</vt:lpstr>
      <vt:lpstr>CSS - positioning elements</vt:lpstr>
      <vt:lpstr>The Viewport</vt:lpstr>
      <vt:lpstr>What are Media Queries?</vt:lpstr>
      <vt:lpstr>Common Breakpoints</vt:lpstr>
      <vt:lpstr>Lab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107</cp:revision>
  <dcterms:created xsi:type="dcterms:W3CDTF">2013-01-27T09:14:16Z</dcterms:created>
  <dcterms:modified xsi:type="dcterms:W3CDTF">2025-12-01T10:39:06Z</dcterms:modified>
  <cp:category/>
</cp:coreProperties>
</file>